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94" r:id="rId4"/>
    <p:sldId id="295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9" r:id="rId17"/>
    <p:sldId id="271" r:id="rId18"/>
    <p:sldId id="272" r:id="rId19"/>
    <p:sldId id="273" r:id="rId20"/>
    <p:sldId id="292" r:id="rId21"/>
    <p:sldId id="279" r:id="rId22"/>
    <p:sldId id="280" r:id="rId23"/>
    <p:sldId id="289" r:id="rId24"/>
    <p:sldId id="282" r:id="rId25"/>
    <p:sldId id="287" r:id="rId26"/>
    <p:sldId id="288" r:id="rId27"/>
    <p:sldId id="290" r:id="rId28"/>
    <p:sldId id="283" r:id="rId29"/>
    <p:sldId id="285" r:id="rId30"/>
    <p:sldId id="286" r:id="rId31"/>
    <p:sldId id="277" r:id="rId32"/>
    <p:sldId id="274" r:id="rId33"/>
    <p:sldId id="275" r:id="rId34"/>
    <p:sldId id="276" r:id="rId35"/>
    <p:sldId id="278" r:id="rId36"/>
    <p:sldId id="27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83" autoAdjust="0"/>
    <p:restoredTop sz="9466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76;&#1080;&#1072;&#1075;&#1085;&#1086;&#1089;&#1090;&#1080;&#1082;&#1072;%20&#1075;&#1088;&#1072;&#1092;&#1080;&#1082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\&#1056;&#1072;&#1073;&#1086;&#1095;&#1080;&#1081;%20&#1089;&#1090;&#1086;&#1083;\&#1076;&#1080;&#1072;&#1075;&#1085;&#1086;&#1089;&#1090;&#1080;&#1082;&#1072;%20&#1075;&#1088;&#1072;&#1092;&#1080;&#1082;&#108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min\&#1056;&#1072;&#1073;&#1086;&#1095;&#1080;&#1081;%20&#1089;&#1090;&#1086;&#1083;\&#1076;&#1080;&#1072;&#1075;&#1085;&#1086;&#1089;&#1090;&#1080;&#1082;&#1072;%20&#1075;&#1088;&#1072;&#1092;&#1080;&#1082;&#1080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dmin\&#1056;&#1072;&#1073;&#1086;&#1095;&#1080;&#1081;%20&#1089;&#1090;&#1086;&#1083;\&#1076;&#1080;&#1072;&#1075;&#1085;&#1086;&#1089;&#1090;&#1080;&#1082;&#1072;%20&#1075;&#1088;&#1072;&#1092;&#1080;&#1082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 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</c:v>
                </c:pt>
                <c:pt idx="1">
                  <c:v>1.6</c:v>
                </c:pt>
                <c:pt idx="2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spPr>
              <a:noFill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 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2.2999999999999998</c:v>
                </c:pt>
                <c:pt idx="2">
                  <c:v>2.4</c:v>
                </c:pt>
              </c:numCache>
            </c:numRef>
          </c:val>
        </c:ser>
        <c:shape val="cone"/>
        <c:axId val="53297536"/>
        <c:axId val="53299072"/>
        <c:axId val="0"/>
      </c:bar3DChart>
      <c:catAx>
        <c:axId val="53297536"/>
        <c:scaling>
          <c:orientation val="minMax"/>
        </c:scaling>
        <c:axPos val="b"/>
        <c:tickLblPos val="nextTo"/>
        <c:crossAx val="53299072"/>
        <c:crosses val="autoZero"/>
        <c:auto val="1"/>
        <c:lblAlgn val="ctr"/>
        <c:lblOffset val="100"/>
      </c:catAx>
      <c:valAx>
        <c:axId val="53299072"/>
        <c:scaling>
          <c:orientation val="minMax"/>
        </c:scaling>
        <c:axPos val="l"/>
        <c:majorGridlines/>
        <c:numFmt formatCode="General" sourceLinked="1"/>
        <c:tickLblPos val="nextTo"/>
        <c:crossAx val="5329753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079615764758455E-2"/>
          <c:y val="5.3402520642169E-2"/>
          <c:w val="0.84043079046866587"/>
          <c:h val="0.808119811265091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Лист1!$B$46:$B$47</c:f>
              <c:strCache>
                <c:ptCount val="1"/>
                <c:pt idx="0">
                  <c:v>Диагностика начало года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Лист1!$A$48:$A$50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Лист1!$B$48:$B$50</c:f>
              <c:numCache>
                <c:formatCode>General</c:formatCode>
                <c:ptCount val="3"/>
                <c:pt idx="0">
                  <c:v>1.4</c:v>
                </c:pt>
                <c:pt idx="1">
                  <c:v>1.6</c:v>
                </c:pt>
                <c:pt idx="2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Лист1!$C$46:$C$47</c:f>
              <c:strCache>
                <c:ptCount val="1"/>
                <c:pt idx="0">
                  <c:v>Диагностика конец года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Лист1!$A$48:$A$50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Лист1!$C$48:$C$50</c:f>
              <c:numCache>
                <c:formatCode>General</c:formatCode>
                <c:ptCount val="3"/>
                <c:pt idx="0">
                  <c:v>2</c:v>
                </c:pt>
                <c:pt idx="1">
                  <c:v>2.2999999999999998</c:v>
                </c:pt>
                <c:pt idx="2">
                  <c:v>2.5</c:v>
                </c:pt>
              </c:numCache>
            </c:numRef>
          </c:val>
        </c:ser>
        <c:dLbls>
          <c:showVal val="1"/>
        </c:dLbls>
        <c:gapWidth val="75"/>
        <c:shape val="cone"/>
        <c:axId val="53632384"/>
        <c:axId val="53638272"/>
        <c:axId val="0"/>
      </c:bar3DChart>
      <c:catAx>
        <c:axId val="53632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38272"/>
        <c:crosses val="autoZero"/>
        <c:auto val="1"/>
        <c:lblAlgn val="ctr"/>
        <c:lblOffset val="100"/>
      </c:catAx>
      <c:valAx>
        <c:axId val="536382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3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41598093978676"/>
          <c:y val="0.37325976292975255"/>
          <c:w val="0.16584019060213337"/>
          <c:h val="0.2277866159145238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2779601972161013E-2"/>
          <c:y val="3.9518279906967581E-2"/>
          <c:w val="0.78054331016340062"/>
          <c:h val="0.80736572822437125"/>
        </c:manualLayout>
      </c:layout>
      <c:bar3DChart>
        <c:barDir val="col"/>
        <c:grouping val="clustered"/>
        <c:ser>
          <c:idx val="0"/>
          <c:order val="0"/>
          <c:tx>
            <c:v>начало года</c:v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[Книга1.xlsx]Лист1!$A$24,[Книга1.xlsx]Лист1!$A$25,[Книга1.xlsx]Лист1!$A$26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[Книга1.xlsx]Лист1!$B$24,[Книга1.xlsx]Лист1!$B$25,[Книга1.xlsx]Лист1!$B$26</c:f>
              <c:numCache>
                <c:formatCode>General</c:formatCode>
                <c:ptCount val="3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v>конец года</c:v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[Книга1.xlsx]Лист1!$A$24,[Книга1.xlsx]Лист1!$A$25,[Книга1.xlsx]Лист1!$A$26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[Книга1.xlsx]Лист1!$C$24,[Книга1.xlsx]Лист1!$C$25,[Книга1.xlsx]Лист1!$C$26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val>
        </c:ser>
        <c:dLbls>
          <c:showVal val="1"/>
        </c:dLbls>
        <c:shape val="cone"/>
        <c:axId val="53673344"/>
        <c:axId val="53564544"/>
        <c:axId val="0"/>
      </c:bar3DChart>
      <c:catAx>
        <c:axId val="53673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564544"/>
        <c:crosses val="autoZero"/>
        <c:auto val="1"/>
        <c:lblAlgn val="ctr"/>
        <c:lblOffset val="100"/>
      </c:catAx>
      <c:valAx>
        <c:axId val="53564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673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56006515336728"/>
          <c:y val="0.45228585991032744"/>
          <c:w val="0.16439934846633109"/>
          <c:h val="0.1371147775616907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1586559754440304E-2"/>
          <c:y val="4.5636796234592124E-2"/>
          <c:w val="0.94994318127056421"/>
          <c:h val="0.8576733189245016"/>
        </c:manualLayout>
      </c:layout>
      <c:bar3DChart>
        <c:barDir val="col"/>
        <c:grouping val="clustered"/>
        <c:ser>
          <c:idx val="0"/>
          <c:order val="0"/>
          <c:tx>
            <c:v>6</c:v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Лист1!$A$48:$A$50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Лист1!$B$48:$B$50</c:f>
              <c:numCache>
                <c:formatCode>General</c:formatCode>
                <c:ptCount val="3"/>
                <c:pt idx="0">
                  <c:v>1.4</c:v>
                </c:pt>
                <c:pt idx="1">
                  <c:v>1.6</c:v>
                </c:pt>
                <c:pt idx="2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Лист1!$C$46:$C$47</c:f>
              <c:strCache>
                <c:ptCount val="1"/>
                <c:pt idx="0">
                  <c:v>Диагностика конец года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Лист1!$A$48:$A$50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Лист1!$C$48:$C$50</c:f>
              <c:numCache>
                <c:formatCode>General</c:formatCode>
                <c:ptCount val="3"/>
                <c:pt idx="0">
                  <c:v>2</c:v>
                </c:pt>
                <c:pt idx="1">
                  <c:v>2.2999999999999998</c:v>
                </c:pt>
                <c:pt idx="2">
                  <c:v>2.5</c:v>
                </c:pt>
              </c:numCache>
            </c:numRef>
          </c:val>
        </c:ser>
        <c:shape val="cone"/>
        <c:axId val="53739520"/>
        <c:axId val="53741056"/>
        <c:axId val="0"/>
      </c:bar3DChart>
      <c:catAx>
        <c:axId val="537395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3741056"/>
        <c:crosses val="autoZero"/>
        <c:auto val="1"/>
        <c:lblAlgn val="ctr"/>
        <c:lblOffset val="100"/>
      </c:catAx>
      <c:valAx>
        <c:axId val="53741056"/>
        <c:scaling>
          <c:orientation val="minMax"/>
        </c:scaling>
        <c:axPos val="l"/>
        <c:majorGridlines/>
        <c:title/>
        <c:numFmt formatCode="General" sourceLinked="1"/>
        <c:tickLblPos val="nextTo"/>
        <c:crossAx val="53739520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0.09102</cdr:x>
      <cdr:y>0.81586</cdr:y>
    </cdr:from>
    <cdr:to>
      <cdr:x>0.20449</cdr:x>
      <cdr:y>0.90044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424" y="8820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0.04054</cdr:x>
      <cdr:y>0.77621</cdr:y>
    </cdr:from>
    <cdr:to>
      <cdr:x>1</cdr:x>
      <cdr:y>0.93833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175" y="7511695"/>
          <a:ext cx="6086475" cy="1568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0.03942</cdr:x>
      <cdr:y>0.73623</cdr:y>
    </cdr:from>
    <cdr:to>
      <cdr:x>0.94481</cdr:x>
      <cdr:y>0.9783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0" y="8401050"/>
          <a:ext cx="6562725" cy="276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0.0749</cdr:x>
      <cdr:y>0.86957</cdr:y>
    </cdr:from>
    <cdr:to>
      <cdr:x>0.93298</cdr:x>
      <cdr:y>0.98551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8137" y="4286280"/>
          <a:ext cx="7539841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0.20894</cdr:x>
      <cdr:y>0.77212</cdr:y>
    </cdr:from>
    <cdr:to>
      <cdr:x>0.39159</cdr:x>
      <cdr:y>0.85225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4474" y="8810625"/>
          <a:ext cx="13239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0.15375</cdr:x>
      <cdr:y>0.79716</cdr:y>
    </cdr:from>
    <cdr:to>
      <cdr:x>0.27989</cdr:x>
      <cdr:y>0.8773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4425" y="9096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0.15821</cdr:x>
      <cdr:y>0.8481</cdr:y>
    </cdr:from>
    <cdr:to>
      <cdr:x>0.94215</cdr:x>
      <cdr:y>0.94158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6351" y="8296275"/>
          <a:ext cx="6324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0.1464</cdr:x>
      <cdr:y>0.87634</cdr:y>
    </cdr:from>
    <cdr:to>
      <cdr:x>0.25974</cdr:x>
      <cdr:y>0.96981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101" y="857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0.1464</cdr:x>
      <cdr:y>0.87634</cdr:y>
    </cdr:from>
    <cdr:to>
      <cdr:x>0.25974</cdr:x>
      <cdr:y>0.96981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181101" y="857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0.03942</cdr:x>
      <cdr:y>0.73623</cdr:y>
    </cdr:from>
    <cdr:to>
      <cdr:x>0.94481</cdr:x>
      <cdr:y>0.9783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5750" y="8401050"/>
          <a:ext cx="6562725" cy="276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0.0749</cdr:x>
      <cdr:y>0.86957</cdr:y>
    </cdr:from>
    <cdr:to>
      <cdr:x>0.93298</cdr:x>
      <cdr:y>0.98551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58137" y="4286280"/>
          <a:ext cx="7539841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0.20894</cdr:x>
      <cdr:y>0.77212</cdr:y>
    </cdr:from>
    <cdr:to>
      <cdr:x>0.39159</cdr:x>
      <cdr:y>0.85225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1514474" y="8810625"/>
          <a:ext cx="13239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0.15375</cdr:x>
      <cdr:y>0.79716</cdr:y>
    </cdr:from>
    <cdr:to>
      <cdr:x>0.27989</cdr:x>
      <cdr:y>0.8773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1114425" y="9096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0.09102</cdr:x>
      <cdr:y>0.81586</cdr:y>
    </cdr:from>
    <cdr:to>
      <cdr:x>0.20449</cdr:x>
      <cdr:y>0.90044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33424" y="8820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0.04054</cdr:x>
      <cdr:y>0.77621</cdr:y>
    </cdr:from>
    <cdr:to>
      <cdr:x>1</cdr:x>
      <cdr:y>0.93833</cdr:y>
    </cdr:to>
    <cdr:sp macro="" textlink="">
      <cdr:nvSpPr>
        <cdr:cNvPr id="11" name="TextBox 2"/>
        <cdr:cNvSpPr txBox="1"/>
      </cdr:nvSpPr>
      <cdr:spPr>
        <a:xfrm xmlns:a="http://schemas.openxmlformats.org/drawingml/2006/main">
          <a:off x="257175" y="7511695"/>
          <a:ext cx="6086475" cy="1568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55007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ПРЕЗЕНТАЦИЯ ОПЫТА РАБОТЫ ВОСПИТАТЕЛЯ МБДОУ ДЕТСКОГО САДА №7 «ИВУШКА»</a:t>
            </a:r>
            <a:br>
              <a:rPr lang="ru-RU" sz="4000" dirty="0" smtClean="0"/>
            </a:br>
            <a:r>
              <a:rPr lang="ru-RU" sz="4000" dirty="0" smtClean="0"/>
              <a:t>ШМЕЛЕВОЙ Н.В.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«РАЗВИТИЕ ЛОГИЧЕСКОГО МЫШЛЕНИЯ У ДЕТЕЙ ДОШКОЛЬНОГО ВОЗРАСТА В СОВМЕСТНОЙ ДЕЯТЕЛЬНОСТИ»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ИГРА Б. НИКИТИНА «СЛОЖИ УЗОР»</a:t>
            </a:r>
            <a:endParaRPr lang="ru-RU" sz="3600" b="1" dirty="0"/>
          </a:p>
        </p:txBody>
      </p:sp>
      <p:pic>
        <p:nvPicPr>
          <p:cNvPr id="4" name="Содержимое 3" descr="IMG_8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072230" cy="4554172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Цель:</a:t>
            </a:r>
            <a:r>
              <a:rPr lang="ru-RU" sz="2000" dirty="0" smtClean="0"/>
              <a:t>  развивать ум и интеллект ребенка, учить его решать нестандартные и сложные задачи. </a:t>
            </a:r>
            <a:endParaRPr lang="ru-RU" sz="2000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«ГЕОМЕТРИЧЕСКАЯ МОЗАИКА»</a:t>
            </a:r>
            <a:endParaRPr lang="ru-RU" sz="3600" b="1" dirty="0"/>
          </a:p>
        </p:txBody>
      </p:sp>
      <p:pic>
        <p:nvPicPr>
          <p:cNvPr id="4" name="Содержимое 3" descr="IMG_8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06" y="2500306"/>
            <a:ext cx="5572163" cy="4179123"/>
          </a:xfr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Цель</a:t>
            </a:r>
            <a:r>
              <a:rPr lang="ru-RU" sz="2000" b="1" dirty="0" smtClean="0"/>
              <a:t>:  с</a:t>
            </a:r>
            <a:r>
              <a:rPr lang="ru-RU" sz="2000" dirty="0" smtClean="0"/>
              <a:t>пособствовать развитию наглядно-образного мышления, творческих способностей, памяти, внимания,</a:t>
            </a:r>
          </a:p>
          <a:p>
            <a:pPr algn="ctr"/>
            <a:r>
              <a:rPr lang="ru-RU" sz="2000" dirty="0" smtClean="0"/>
              <a:t> сформированности сенсорных эталонов цвета, величины и формы.</a:t>
            </a:r>
          </a:p>
          <a:p>
            <a:pPr algn="just"/>
            <a:endParaRPr lang="ru-RU" sz="2000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«ПАЛОЧКИ КЮИЗЕНЕРА»</a:t>
            </a:r>
            <a:endParaRPr lang="ru-RU" sz="3600" b="1" dirty="0"/>
          </a:p>
        </p:txBody>
      </p:sp>
      <p:pic>
        <p:nvPicPr>
          <p:cNvPr id="4" name="Содержимое 3" descr="IMG_8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5" y="2500306"/>
            <a:ext cx="5807007" cy="4214842"/>
          </a:xfrm>
          <a:ln w="38100">
            <a:solidFill>
              <a:srgbClr val="33CC3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 способствовать развитию детского творчества,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СЛОЖЕНИЕ ЦЕЛОГО ИЗ ЧАСТЕЙ</a:t>
            </a:r>
            <a:endParaRPr lang="ru-RU" sz="3600" b="1" dirty="0"/>
          </a:p>
        </p:txBody>
      </p:sp>
      <p:pic>
        <p:nvPicPr>
          <p:cNvPr id="4" name="Содержимое 3" descr="IMG_88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357982" cy="4768486"/>
          </a:xfr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/>
              <a:t>Цель:</a:t>
            </a:r>
            <a:r>
              <a:rPr lang="ru-RU" dirty="0" smtClean="0"/>
              <a:t> формировать представление о сложении, как объединении частей в целое. Развивать логическое мышление средствами математических операций.</a:t>
            </a:r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«ЛОГИЧЕСКИЕ ЦЕПОЧКИ»</a:t>
            </a:r>
            <a:endParaRPr lang="ru-RU" sz="3600" b="1" dirty="0"/>
          </a:p>
        </p:txBody>
      </p:sp>
      <p:pic>
        <p:nvPicPr>
          <p:cNvPr id="4" name="Содержимое 3" descr="IMG_8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50207"/>
            <a:ext cx="6500858" cy="4875644"/>
          </a:xfr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развивать умение отображать последовательность событий. </a:t>
            </a:r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«ПОДБЕРИ ПО ЦВЕТУ И ФОРМЕ»</a:t>
            </a:r>
            <a:endParaRPr lang="ru-RU" sz="3600" b="1" dirty="0"/>
          </a:p>
        </p:txBody>
      </p:sp>
      <p:pic>
        <p:nvPicPr>
          <p:cNvPr id="4" name="Содержимое 3" descr="IMG_8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216554"/>
            <a:ext cx="5902875" cy="4427156"/>
          </a:xfr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1428736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</a:t>
            </a:r>
            <a:r>
              <a:rPr lang="ru-RU" b="1" dirty="0" smtClean="0"/>
              <a:t>: </a:t>
            </a:r>
            <a:r>
              <a:rPr lang="ru-RU" dirty="0" smtClean="0"/>
              <a:t>формировать у детей умение различать основные цвета, соотносить форму предметов.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ИГРА Б НИКИТИНА «КУБИКИ ДЛЯ ВСЕХ»</a:t>
            </a:r>
            <a:endParaRPr lang="ru-RU" sz="3600" b="1" dirty="0"/>
          </a:p>
        </p:txBody>
      </p:sp>
      <p:pic>
        <p:nvPicPr>
          <p:cNvPr id="4" name="Содержимое 3" descr="IMG_4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548351" cy="4161264"/>
          </a:xfr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развивать мышление, пространственное воображение внимание,  зрительную память, комбинаторные способности. Учить детей мыслить «объемно». 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«ИГРА Б. НИКИТИНА «ТОЧЕЧКИ»</a:t>
            </a:r>
            <a:endParaRPr lang="ru-RU" sz="3600" b="1" dirty="0"/>
          </a:p>
        </p:txBody>
      </p:sp>
      <p:pic>
        <p:nvPicPr>
          <p:cNvPr id="4" name="Содержимое 3" descr="IMG_4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337054" cy="3252790"/>
          </a:xfrm>
          <a:ln w="28575">
            <a:solidFill>
              <a:srgbClr val="0070C0"/>
            </a:solidFill>
          </a:ln>
        </p:spPr>
      </p:pic>
      <p:pic>
        <p:nvPicPr>
          <p:cNvPr id="5" name="Рисунок 4" descr="IMG_4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357686" cy="32682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44" y="114298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закреплять навыки счета в пределах 10, их последовательность в натуральном ряду, находить расположение точек в разном порядке. Развивать внимание, сообразительность, мышление. 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ИГРА Б. НИКИТИНА «СЛОЖИ КВАДРАТ»</a:t>
            </a:r>
            <a:endParaRPr lang="ru-RU" sz="3600" b="1" dirty="0"/>
          </a:p>
        </p:txBody>
      </p:sp>
      <p:pic>
        <p:nvPicPr>
          <p:cNvPr id="4" name="Содержимое 3" descr="IMG_4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6286543" cy="4714907"/>
          </a:xfr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128586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способствовать развитию пространственного воображения, логического мышления, математических и творческих способностей, сообразительности.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ИГРА Б.НИКИТИНА «УНИКУБ»</a:t>
            </a:r>
            <a:endParaRPr lang="ru-RU" sz="3600" b="1" dirty="0"/>
          </a:p>
        </p:txBody>
      </p:sp>
      <p:pic>
        <p:nvPicPr>
          <p:cNvPr id="4" name="Содержимое 3" descr="IMG_4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601924" cy="4951443"/>
          </a:xfr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128586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развивать мышление и интеллектуальные способности.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Б.П.НИКИТИН</a:t>
            </a: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05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39810">
            <a:off x="2009538" y="1309878"/>
            <a:ext cx="2438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57430"/>
            <a:ext cx="4929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2981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ИГРА Б. НИКИТИНА «СЛОЖИ УЗОР»</a:t>
            </a:r>
            <a:endParaRPr lang="ru-RU" sz="3600" b="1" dirty="0"/>
          </a:p>
        </p:txBody>
      </p:sp>
      <p:pic>
        <p:nvPicPr>
          <p:cNvPr id="4" name="Содержимое 3" descr="IMG_4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5857916" cy="4393437"/>
          </a:xfr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развивать ум и интеллект ребенка, учить его решать нестандартные и сложные задачи. </a:t>
            </a:r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4388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РЕБУСЫ, КРОССВОРДЫ, ИСПОЛЬЗУЕМЫЕ В РАБОТЕ С ДЕТЬМИ</a:t>
            </a:r>
            <a:endParaRPr lang="ru-RU" sz="2400" b="1" dirty="0"/>
          </a:p>
        </p:txBody>
      </p:sp>
      <p:pic>
        <p:nvPicPr>
          <p:cNvPr id="4" name="Содержимое 3" descr="IMG_8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3095647" cy="2321735"/>
          </a:xfrm>
          <a:ln w="28575">
            <a:solidFill>
              <a:srgbClr val="00B0F0"/>
            </a:solidFill>
          </a:ln>
        </p:spPr>
      </p:pic>
      <p:pic>
        <p:nvPicPr>
          <p:cNvPr id="5" name="Рисунок 4" descr="IMG_8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14818"/>
            <a:ext cx="3309961" cy="248247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6" name="Рисунок 5" descr="IMG_8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97233" y="2332265"/>
            <a:ext cx="4370709" cy="327803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2844" y="114298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</a:t>
            </a:r>
            <a:r>
              <a:rPr lang="ru-RU" dirty="0" smtClean="0"/>
              <a:t> развивать  речь детей , смекалку, сообразительность, расширять кругозор, лексику.</a:t>
            </a:r>
          </a:p>
          <a:p>
            <a:pPr algn="just"/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ПРЕДМЕТНО-РАЗВИВАЮЩАЯ СРЕДА ГРУППЫ</a:t>
            </a:r>
            <a:endParaRPr lang="ru-RU" sz="2800" b="1" dirty="0"/>
          </a:p>
        </p:txBody>
      </p:sp>
      <p:pic>
        <p:nvPicPr>
          <p:cNvPr id="2051" name="Picture 3" descr="C:\Documents and Settings\пк\Рабочий стол\IMG_9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5214974" cy="560855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ПРЕДМЕТНО-РАЗВИВАЮЩАЯ СРЕДА ГРУППЫ</a:t>
            </a:r>
            <a:endParaRPr lang="ru-RU" sz="2800" dirty="0"/>
          </a:p>
        </p:txBody>
      </p:sp>
      <p:pic>
        <p:nvPicPr>
          <p:cNvPr id="4" name="Picture 2" descr="C:\Documents and Settings\пк\Рабочий стол\IMG_9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27976" cy="5419757"/>
          </a:xfrm>
          <a:prstGeom prst="rect">
            <a:avLst/>
          </a:prstGeom>
          <a:noFill/>
          <a:ln w="28575">
            <a:solidFill>
              <a:srgbClr val="33CC33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к\Рабочий стол\IMG_9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357718" cy="57338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ПРЕДМЕТНО-РАЗВИВАЮЩАЯ СРЕДА ГРУППЫ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ПРЕДМЕТНО-РАЗВИВАЮЩАЯ СРЕДА ГРУППЫ</a:t>
            </a:r>
            <a:endParaRPr lang="ru-RU" sz="2800" b="1" dirty="0"/>
          </a:p>
        </p:txBody>
      </p:sp>
      <p:pic>
        <p:nvPicPr>
          <p:cNvPr id="4" name="Picture 2" descr="C:\Documents and Settings\пк\Рабочий стол\IMG_9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428736"/>
            <a:ext cx="6963105" cy="52165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ВОЛШЕБНЫЙ ПЛАСТИЛИН</a:t>
            </a:r>
            <a:br>
              <a:rPr lang="ru-RU" sz="3600" b="1" dirty="0" smtClean="0"/>
            </a:br>
            <a:endParaRPr lang="ru-RU" sz="3600" dirty="0">
              <a:latin typeface="+mn-lt"/>
            </a:endParaRPr>
          </a:p>
        </p:txBody>
      </p:sp>
      <p:pic>
        <p:nvPicPr>
          <p:cNvPr id="1026" name="Picture 2" descr="C:\Documents and Settings\пк\Рабочий стол\IMG_8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214974" cy="5587472"/>
          </a:xfrm>
          <a:prstGeom prst="rect">
            <a:avLst/>
          </a:prstGeom>
          <a:noFill/>
          <a:ln w="28575">
            <a:solidFill>
              <a:srgbClr val="33CC33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ВОЛШЕБНЫЙ ПЛАСТИЛИН</a:t>
            </a:r>
            <a:endParaRPr lang="ru-RU" sz="3600" dirty="0"/>
          </a:p>
        </p:txBody>
      </p:sp>
      <p:pic>
        <p:nvPicPr>
          <p:cNvPr id="4" name="Picture 3" descr="C:\Documents and Settings\пк\Рабочий стол\IMG_8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643068" cy="527087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ДИАГНОСТИЧЕСКИЙ ИНСТРУМЕНТАРИЙ</a:t>
            </a:r>
            <a:endParaRPr lang="ru-RU" sz="28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44699" y="1000109"/>
          <a:ext cx="8680360" cy="5705806"/>
        </p:xfrm>
        <a:graphic>
          <a:graphicData uri="http://schemas.openxmlformats.org/drawingml/2006/table">
            <a:tbl>
              <a:tblPr firstRow="1" firstCol="1"/>
              <a:tblGrid>
                <a:gridCol w="2717442"/>
                <a:gridCol w="3103808"/>
                <a:gridCol w="2859110"/>
              </a:tblGrid>
              <a:tr h="484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пространственных отношений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младшая группа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«Диагностика развития и воспитания дошкольников в образовательной системе «Школа-2100», «Детский сад-2100» М.В.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Корепанова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Е.В.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Харлампова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 моторики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139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 влево – вправо.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размер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большой-маленький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один-много, объединять предметы в группы.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Находить пару.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высоко-низко.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длинный-короткий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узкий-широкий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и называть геометрические фигуры.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Различать понятия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внутри-снаружи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разбирать и собирать пирамидку.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Умение застегивать пуговицы.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Умение застегивать крючки, молнии.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Играть пальчиковую гимнастику.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Выкладывать дорожку из кружочков 1-3 цветов.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Умение закрашивать, штриховать рисунки.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Лепить заданные предметы.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Речевое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синтеза и анализа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 с окружающим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056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пользоваться новыми словами и понятиями.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устанавливать связь между звуковой и смысловой сторонами слова.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образовывать слова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суфиксальным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конструировать предложения.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узнавать звуки в звуковом ряду, в слове, слышать повторяющиеся согласные звуки.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составлять рассказ по картинкам.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Складывать предмет из разрезных картинок 3-5 деталей.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картинку-половинку.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и закрашивать предметы определённого цвета и формы.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лишний предмет, объяснять свой выбор.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закономерность и продолжать рисунок.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2-4 предмета наложенных друг на друга.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Различать и называть предметы ближайшего окружения их цвет, форму, величину, существенные части и детали, действия предметов.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Различать основные цвета.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времен года.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различать и называть домашних и диких животных.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Пользоваться обобщающими понятиями.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Пользоваться простейшими символами.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807042"/>
          <a:ext cx="8680360" cy="5550916"/>
        </p:xfrm>
        <a:graphic>
          <a:graphicData uri="http://schemas.openxmlformats.org/drawingml/2006/table">
            <a:tbl>
              <a:tblPr firstRow="1" firstCol="1"/>
              <a:tblGrid>
                <a:gridCol w="2717442"/>
                <a:gridCol w="3103808"/>
                <a:gridCol w="2859110"/>
              </a:tblGrid>
              <a:tr h="385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пространственных отношений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группа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«Диагностика развития и воспитания дошкольников в образовательной системе «Школа-2100», «Детский сад-2100» М.В.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Корепанова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Е.В.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Харлампова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 моторики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139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различать лево-право, копировать рисунок.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с планом.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Рисовать предметы в сторону уменьшения и увеличения.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Располагать ленты в порядке возрастания длины и уменьшения.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со схемой.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форму предмета соотносить её с нужной фигурой.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положения предметов (на, над, под…)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 гимнастика.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с помощью трафарета.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Нанизывание бус.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шнуровку.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Чередование геометрических фигур по образцу.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 методом –обрывания.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Простейшее оригами из квадрата, треугольника.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«Чудесный мешочек» - геометрические тела. – различать на ощупь.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фигур к вкладышам.</a:t>
                      </a:r>
                      <a:endParaRPr lang="ru-RU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Речевое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синтеза и анализа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 с окружающим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21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делить слова на тематические группы по смыслу, группировать слова.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образовывать слова приставочным способом.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согласовывать прилагательные с существительными в роде, числе, падеже.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выделять предлоги из словосочетаний и предложений.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составлять рассказ по зрительной опоре.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различать гласные и согласные, твердые и мягкие звуки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четвёртый лишний, объяснять свой выбор.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3-5 предметов 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наложенных друг на друга.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Собирать разрезные картинки 3-6 деталей.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3-5 отличий.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Складывать картинки из 6-9 кубиков.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в нескольких рядах , рисунок похожий на образец.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противоположности.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Уметь отличать времена года и их признаки.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Называть грибы и ягоды.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решать задачи в рабочей группе.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Знать основные особенности сезонной жизни людей.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Рассказывать о жизни домашних животных их пользе, труде людей по уходу за ними.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различать и называть разные виды общественного транспорта.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Знать элементарные правила поведения в городе и селе.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142852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ДИАГНОСТИЧЕСКИЙ ИНСТРУМЕНТАРИЙ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72194">
            <a:off x="2393585" y="1707567"/>
            <a:ext cx="2143140" cy="24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Л.А. ВЕНГЕР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357686" cy="457203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1857388" cy="2176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86256"/>
            <a:ext cx="2071702" cy="23574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80360" cy="6116040"/>
        </p:xfrm>
        <a:graphic>
          <a:graphicData uri="http://schemas.openxmlformats.org/drawingml/2006/table">
            <a:tbl>
              <a:tblPr firstRow="1" firstCol="1"/>
              <a:tblGrid>
                <a:gridCol w="2714644"/>
                <a:gridCol w="3106606"/>
                <a:gridCol w="2859110"/>
              </a:tblGrid>
              <a:tr h="45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пространственных отношений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«Диагностика развития и воспитания дошкольников в образовательной системе «Школа-2100», «Детский сад-2100» М.В.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Корепанова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Е.В.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Харлампова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 моторики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139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рисовать по клеточкам.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Выкладывание фигур из палочек.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со схемой.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Клетчатый рисунок – копирование рисунка.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Выкладывание узора из геометрических фигур в клетке.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Набрасывание колец на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кольцеброс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по стрелке.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фигуру по «адресу».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ориентироваться во временных представлениях: утро-день-вечер, раньше, позже, ориентация в последовательности времен года и месяцев.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 выполнение пальчиковой гимнастики.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рисовать ножницами.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выполнять штриховку разными способами.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рисовать по точкам.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предметов чередованием.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выполнять поделки в стиле «Оригами».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выполнять аппликацию методом обрывания.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из наложенных друг на друга рисунков,  находить и закрашивать заданный.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Речевое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синтеза и анализа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 с окружающим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056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использовать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речи сложные слова, конструировать простые и сложные предложения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устанавливать связь между звуковой и смысловой сторонами слова.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различать и называть звук, букву, гласные, согласные, твёрдые, мягкие звуки, выполнять звукобуквенный анализ.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образовывать слова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суфиксальным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составлять рассказ по картинкам, по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серии картин, по плану педагога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Использование детьми при решении практических задач сведений о: свойствах (признаках)</a:t>
                      </a:r>
                      <a:r>
                        <a:rPr lang="ru-RU" sz="1100" baseline="0" dirty="0" smtClean="0"/>
                        <a:t> предметов: цвет, форма, размер, назначение, материал, общее название.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Умение выделять предмет из группы по заданным свойствам.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Умение сравнивать, разбивать предметы на группы, в соответствии с выделенными свойствами.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Умение сравнивать числа предметов в группах путем наложения и с помощью графов: равно, не равно, столько же, больше, меньше.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Уточнение</a:t>
                      </a:r>
                      <a:r>
                        <a:rPr lang="ru-RU" sz="1100" baseline="0" dirty="0" smtClean="0"/>
                        <a:t> знаний детей о мире людей: о самом себе, своей семье, ближайшем социальном окружении.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Умение соблюдать этические нормы и правила поведения в обществе.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Умение различать и называть элементарные понятия о животном и растительном мире в разных уголках России на основе выделения характерных и существенных признаков природных объектов.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baseline="0" dirty="0" smtClean="0"/>
                        <a:t>Различать сезонные явления в природе, умение вести календарь наблюдения погоды.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214291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ДИАГНОСТИЧЕСКИЙ ИНСТРУМЕНТАРИЙ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57322"/>
          </a:xfrm>
        </p:spPr>
        <p:txBody>
          <a:bodyPr>
            <a:norm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познавательных психических процессов воспитанников за период 2010г по 2013г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«Диагностический комплекс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Забрамной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Д.»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5"/>
          <a:ext cx="842968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5000636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Эффективная работа по данному перспективному плану, в рамках реализации образовательной программы, позволила добиться положительной  динамики развития познавательных психических процессов у воспитанников.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2010г - 2011г  от 1,5 б до 2,0 б (вторая младшая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2011г = 2012г от 1,6 б до 2,3 б (средняя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2012г - 2013г от 1,9 б до 2,6 б (старшая группа)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развития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логического мышления воспитанников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период с 2010г по 2013г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«Диагностический комплекс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Забрамной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Д.»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7929618" cy="371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5286388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и применение технологий Б.П. Никитина, Л.А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М. Монтессори обеспечили эффективность процесса развития логического мышления воспитанников.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2010 г- 2011г - с 1,4 б до 2б (2 младшая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2011 г - 2012г -  с 1,6 б до 2,3 б (средняя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 г - 2013г - с 1,9 б до 2,5 б (старшая группа)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воспитанников по освоению образовательной программы "Детский сад 2100"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период с 2010г по 2013г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«Диагностика развития и воспитания дошкольников в образовательной системе «Школа-2100», «Детский сад-2100» М.В.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Харлампова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771530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5000636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приведённые выше данные позволяют судить о достаточном и высоком уровне усвоения детьми  образовательной программы дошкольного учреждения. Применяемые методики и технологии развития логического мышления в совместной деятельности благотворно повлияли на процесс развития и воспитания 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2010 г- 2011г - с 1,6 б до 2б (2 младшая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2011 г - 2012г -  с 1,6 б до 2,3 б (средняя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 г - 2013г - с 1,9 б до 2,5 б (старшая группа</a:t>
            </a:r>
            <a:r>
              <a:rPr lang="ru-RU" sz="1600" dirty="0" smtClean="0"/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2143140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базовых качеств личности  воспитанников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период с 2010г по 2013г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«Диагностика развития и воспитания дошкольников в образовательной системе «Школа-2100», «Детский сад-2100» М.В.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Е.В.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Харлампова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771530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521495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применяемые методики и технологии развития логического мышления в совместной деятельности благотворно повлияли на развитие базовых качеств личности воспитанников.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2010г - 2011г - с 1,4 б до 2,0 б (вторая младшая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2011г - 2012г - с 1,6 б до 2,3 б (средняя группа)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2012г - 2013г - с 1,9 б до 2,5 б (старшая группа)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ДОСТИЖЕНИЯ ВОСПИТАННИКОВ</a:t>
            </a:r>
            <a:endParaRPr lang="ru-RU" sz="3200" b="1" dirty="0"/>
          </a:p>
        </p:txBody>
      </p:sp>
      <p:pic>
        <p:nvPicPr>
          <p:cNvPr id="4" name="Содержимое 3" descr="фабрика 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46519" y="2160977"/>
            <a:ext cx="5250693" cy="3500462"/>
          </a:xfrm>
          <a:ln w="381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57686" y="1500174"/>
            <a:ext cx="4500594" cy="120032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Коваленко  Илья</a:t>
            </a:r>
            <a:endParaRPr lang="ru-RU" dirty="0" smtClean="0"/>
          </a:p>
          <a:p>
            <a:pPr algn="ctr"/>
            <a:r>
              <a:rPr lang="ru-RU" dirty="0" smtClean="0"/>
              <a:t>Дипломант  второй  степени  краевой олимпиады  для  дошкольников</a:t>
            </a:r>
          </a:p>
          <a:p>
            <a:pPr algn="ctr"/>
            <a:r>
              <a:rPr lang="ru-RU" dirty="0" smtClean="0"/>
              <a:t> «По  дороге  знаний»</a:t>
            </a:r>
            <a:endParaRPr lang="ru-RU" dirty="0"/>
          </a:p>
        </p:txBody>
      </p:sp>
      <p:pic>
        <p:nvPicPr>
          <p:cNvPr id="6" name="Рисунок 5" descr="Изображение.jpg"/>
          <p:cNvPicPr>
            <a:picLocks noChangeAspect="1"/>
          </p:cNvPicPr>
          <p:nvPr/>
        </p:nvPicPr>
        <p:blipFill>
          <a:blip r:embed="rId3"/>
          <a:srcRect l="4520" t="1754" r="10960" b="5263"/>
          <a:stretch>
            <a:fillRect/>
          </a:stretch>
        </p:blipFill>
        <p:spPr>
          <a:xfrm>
            <a:off x="4286248" y="2928934"/>
            <a:ext cx="2427544" cy="3675995"/>
          </a:xfrm>
          <a:prstGeom prst="rect">
            <a:avLst/>
          </a:prstGeom>
        </p:spPr>
      </p:pic>
      <p:pic>
        <p:nvPicPr>
          <p:cNvPr id="7" name="Рисунок 6" descr="Изображение1.jpg"/>
          <p:cNvPicPr>
            <a:picLocks noChangeAspect="1"/>
          </p:cNvPicPr>
          <p:nvPr/>
        </p:nvPicPr>
        <p:blipFill>
          <a:blip r:embed="rId4"/>
          <a:srcRect l="4491" t="1169" r="3445" b="3137"/>
          <a:stretch>
            <a:fillRect/>
          </a:stretch>
        </p:blipFill>
        <p:spPr>
          <a:xfrm rot="473246">
            <a:off x="6305923" y="3138269"/>
            <a:ext cx="2400785" cy="35719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500306"/>
            <a:ext cx="6027611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 ВНИМАНИЕ.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М. МОНТЕССОРИ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429156" cy="478634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2143140" cy="2500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929066"/>
            <a:ext cx="2486025" cy="264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857916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Б. Никитин писал: «В развивающих играх, в этом и заключается их главная особенность, удалось объединить один из основных принципов обучения - от простого к сложному с очень важным принципом творческой деятельности - самостоятельно и по способностям».</a:t>
            </a:r>
            <a:endParaRPr lang="ru-RU" sz="4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/>
              <a:t> Цель: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643998" cy="4389120"/>
          </a:xfrm>
        </p:spPr>
        <p:txBody>
          <a:bodyPr/>
          <a:lstStyle/>
          <a:p>
            <a:pPr indent="0">
              <a:buNone/>
            </a:pPr>
            <a:r>
              <a:rPr lang="ru-RU" sz="4000" b="1" dirty="0" smtClean="0"/>
              <a:t>Формировать основы словесно – логического мышления у детей дошкольного возраста через организацию углубленной работы по данному направлению.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2149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Формировать у детей мотивацию учения через организацию углубленной работы по развитию логического мышления в совместной деятельности.</a:t>
            </a:r>
            <a:endParaRPr lang="ru-RU" dirty="0" smtClean="0"/>
          </a:p>
          <a:p>
            <a:pPr lvl="0"/>
            <a:r>
              <a:rPr lang="ru-RU" b="1" dirty="0" smtClean="0"/>
              <a:t>Создать своеобразный микроклимат для развития творческих сторон интеллекта, познавательной и самостоятельной активности детей. </a:t>
            </a:r>
            <a:endParaRPr lang="ru-RU" dirty="0" smtClean="0"/>
          </a:p>
          <a:p>
            <a:pPr lvl="0"/>
            <a:r>
              <a:rPr lang="ru-RU" b="1" dirty="0" smtClean="0"/>
              <a:t>Формировать приёмы умственных действий – анализа, синтеза, сравнения, обобщения,                          классификации, аналогии.</a:t>
            </a:r>
            <a:endParaRPr lang="ru-RU" dirty="0" smtClean="0"/>
          </a:p>
          <a:p>
            <a:pPr lvl="0"/>
            <a:r>
              <a:rPr lang="ru-RU" b="1" dirty="0" smtClean="0"/>
              <a:t>Способствовать формированию умения выражать в речи элементарные причинно-следственные связи, умозаключения, суждения. </a:t>
            </a:r>
            <a:endParaRPr lang="ru-RU" dirty="0" smtClean="0"/>
          </a:p>
          <a:p>
            <a:pPr lvl="0"/>
            <a:r>
              <a:rPr lang="ru-RU" b="1" dirty="0" smtClean="0"/>
              <a:t>Активизировать сенсорные возможности детей.</a:t>
            </a:r>
            <a:endParaRPr lang="ru-RU" dirty="0" smtClean="0"/>
          </a:p>
          <a:p>
            <a:pPr lvl="0"/>
            <a:r>
              <a:rPr lang="ru-RU" b="1" dirty="0" smtClean="0"/>
              <a:t>Обогащать опыт детей об окружающей действительности.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Основные этапы работы: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Формирование мотивации учения и интереса к самому процессу обучения.</a:t>
            </a:r>
          </a:p>
          <a:p>
            <a:pPr lvl="0"/>
            <a:r>
              <a:rPr lang="ru-RU" dirty="0" smtClean="0"/>
              <a:t>Формирование синтеза и анализа, развитие мелкой моторики.</a:t>
            </a:r>
          </a:p>
          <a:p>
            <a:pPr lvl="0"/>
            <a:r>
              <a:rPr lang="ru-RU" dirty="0" smtClean="0"/>
              <a:t>Формирование пространственных отношений .</a:t>
            </a:r>
          </a:p>
          <a:p>
            <a:pPr lvl="0"/>
            <a:r>
              <a:rPr lang="ru-RU" dirty="0" smtClean="0"/>
              <a:t>Развитие психических процессов: памяти (различных видов), внимания, воображения, мышления.</a:t>
            </a:r>
          </a:p>
          <a:p>
            <a:pPr lvl="0"/>
            <a:r>
              <a:rPr lang="ru-RU" dirty="0" smtClean="0"/>
              <a:t>Развитие логической активности, сообразительности, умения сравнивать, выделять существенные признаки, решать задачи на смекалку.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ПАЛЬЧИКОВЫЕ ИГРЫ</a:t>
            </a:r>
            <a:endParaRPr lang="ru-RU" sz="3600" b="1" dirty="0"/>
          </a:p>
        </p:txBody>
      </p:sp>
      <p:pic>
        <p:nvPicPr>
          <p:cNvPr id="4" name="Содержимое 3" descr="IMG_8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783680" cy="3587760"/>
          </a:xfrm>
          <a:ln w="38100">
            <a:solidFill>
              <a:srgbClr val="0070C0"/>
            </a:solidFill>
          </a:ln>
        </p:spPr>
      </p:pic>
      <p:pic>
        <p:nvPicPr>
          <p:cNvPr id="5" name="Рисунок 4" descr="IMG_8884.jpg"/>
          <p:cNvPicPr>
            <a:picLocks noChangeAspect="1"/>
          </p:cNvPicPr>
          <p:nvPr/>
        </p:nvPicPr>
        <p:blipFill>
          <a:blip r:embed="rId3" cstate="print"/>
          <a:srcRect l="5556" r="9722"/>
          <a:stretch>
            <a:fillRect/>
          </a:stretch>
        </p:blipFill>
        <p:spPr>
          <a:xfrm>
            <a:off x="5214942" y="3459447"/>
            <a:ext cx="3643338" cy="32252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128586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Цель: </a:t>
            </a:r>
            <a:r>
              <a:rPr lang="ru-RU" dirty="0" smtClean="0"/>
              <a:t> развивать зрительно-моторную координацию, способствовать выработке правильного темпа речи,  четкости дикции, интонационной </a:t>
            </a:r>
          </a:p>
          <a:p>
            <a:pPr algn="ctr"/>
            <a:r>
              <a:rPr lang="ru-RU" dirty="0" smtClean="0"/>
              <a:t>выразительности.</a:t>
            </a:r>
            <a:endParaRPr lang="ru-RU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</TotalTime>
  <Words>1755</Words>
  <PresentationFormat>Экран (4:3)</PresentationFormat>
  <Paragraphs>215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ПРЕЗЕНТАЦИЯ ОПЫТА РАБОТЫ ВОСПИТАТЕЛЯ МБДОУ ДЕТСКОГО САДА №7 «ИВУШКА» ШМЕЛЕВОЙ Н.В. «РАЗВИТИЕ ЛОГИЧЕСКОГО МЫШЛЕНИЯ У ДЕТЕЙ ДОШКОЛЬНОГО ВОЗРАСТА В СОВМЕСТНОЙ ДЕЯТЕЛЬНОСТИ»</vt:lpstr>
      <vt:lpstr>Б.П.НИКИТИН</vt:lpstr>
      <vt:lpstr>Л.А. ВЕНГЕР</vt:lpstr>
      <vt:lpstr>М. МОНТЕССОРИ</vt:lpstr>
      <vt:lpstr>Б. Никитин писал: «В развивающих играх, в этом и заключается их главная особенность, удалось объединить один из основных принципов обучения - от простого к сложному с очень важным принципом творческой деятельности - самостоятельно и по способностям».</vt:lpstr>
      <vt:lpstr>      Цель:</vt:lpstr>
      <vt:lpstr>  Задачи:</vt:lpstr>
      <vt:lpstr>      Основные этапы работы: </vt:lpstr>
      <vt:lpstr>ПАЛЬЧИКОВЫЕ ИГРЫ</vt:lpstr>
      <vt:lpstr>ИГРА Б. НИКИТИНА «СЛОЖИ УЗОР»</vt:lpstr>
      <vt:lpstr>«ГЕОМЕТРИЧЕСКАЯ МОЗАИКА»</vt:lpstr>
      <vt:lpstr>«ПАЛОЧКИ КЮИЗЕНЕРА»</vt:lpstr>
      <vt:lpstr>СЛОЖЕНИЕ ЦЕЛОГО ИЗ ЧАСТЕЙ</vt:lpstr>
      <vt:lpstr>«ЛОГИЧЕСКИЕ ЦЕПОЧКИ»</vt:lpstr>
      <vt:lpstr>«ПОДБЕРИ ПО ЦВЕТУ И ФОРМЕ»</vt:lpstr>
      <vt:lpstr>ИГРА Б НИКИТИНА «КУБИКИ ДЛЯ ВСЕХ»</vt:lpstr>
      <vt:lpstr>«ИГРА Б. НИКИТИНА «ТОЧЕЧКИ»</vt:lpstr>
      <vt:lpstr>ИГРА Б. НИКИТИНА «СЛОЖИ КВАДРАТ»</vt:lpstr>
      <vt:lpstr>ИГРА Б.НИКИТИНА «УНИКУБ»</vt:lpstr>
      <vt:lpstr>ИГРА Б. НИКИТИНА «СЛОЖИ УЗОР»</vt:lpstr>
      <vt:lpstr>РЕБУСЫ, КРОССВОРДЫ, ИСПОЛЬЗУЕМЫЕ В РАБОТЕ С ДЕТЬМИ</vt:lpstr>
      <vt:lpstr>ПРЕДМЕТНО-РАЗВИВАЮЩАЯ СРЕДА ГРУППЫ</vt:lpstr>
      <vt:lpstr>ПРЕДМЕТНО-РАЗВИВАЮЩАЯ СРЕДА ГРУППЫ</vt:lpstr>
      <vt:lpstr>Слайд 24</vt:lpstr>
      <vt:lpstr>ПРЕДМЕТНО-РАЗВИВАЮЩАЯ СРЕДА ГРУППЫ</vt:lpstr>
      <vt:lpstr>ВОЛШЕБНЫЙ ПЛАСТИЛИН </vt:lpstr>
      <vt:lpstr>ВОЛШЕБНЫЙ ПЛАСТИЛИН</vt:lpstr>
      <vt:lpstr>ДИАГНОСТИЧЕСКИЙ ИНСТРУМЕНТАРИЙ</vt:lpstr>
      <vt:lpstr>Слайд 29</vt:lpstr>
      <vt:lpstr>Слайд 30</vt:lpstr>
      <vt:lpstr>Результаты диагностики познавательных психических процессов воспитанников за период 2010г по 2013г «Диагностический комплекс Забрамной С. Д.»</vt:lpstr>
      <vt:lpstr>    Результаты диагностики развития  логического мышления воспитанников  за период с 2010г по 2013г «Диагностический комплекс Забрамной С. Д.»   </vt:lpstr>
      <vt:lpstr>    Результаты диагностики воспитанников по освоению образовательной программы "Детский сад 2100"  за период с 2010г по 2013г   «Диагностика развития и воспитания дошкольников в образовательной системе «Школа-2100», «Детский сад-2100» М.В. Корепанова,  Е.В. Харлампова» </vt:lpstr>
      <vt:lpstr>Результаты диагностики базовых качеств личности  воспитанников  за период с 2010г по 2013г «Диагностика развития и воспитания дошкольников в образовательной системе «Школа-2100», «Детский сад-2100» М.В. Корепанова, Е.В. Харлампова»  </vt:lpstr>
      <vt:lpstr>ДОСТИЖЕНИЯ ВОСПИТАННИКОВ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ВОСПИТАТЕЛЯ МБДОУ ДЕТСКОГО САДА №7 «ИВУШКА» ШМЕЛЕВОЙ Н.В. «РАЗВИТИЕ ЛОГИЧЕСКОГО МЫШЛЕНИЯ У ДЕТЕЙ ДОШКОЛЬНОГО ВОЗРАСТА В СОВМЕСТНОЙ ДЕЯТЕЛЬНОСТИ»</dc:title>
  <cp:lastModifiedBy>*</cp:lastModifiedBy>
  <cp:revision>98</cp:revision>
  <dcterms:modified xsi:type="dcterms:W3CDTF">2012-11-27T04:08:04Z</dcterms:modified>
</cp:coreProperties>
</file>